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9B7F-4DA3-2F46-AD23-A423DBCF290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E69910B-BFAC-D943-95F9-07027A60D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79BD0A2-5136-5345-94C0-B7AB16CE7AC9}"/>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5" name="Footer Placeholder 4">
            <a:extLst>
              <a:ext uri="{FF2B5EF4-FFF2-40B4-BE49-F238E27FC236}">
                <a16:creationId xmlns:a16="http://schemas.microsoft.com/office/drawing/2014/main" id="{B1D362D1-F908-6D42-8C5A-F68C5F93D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0C958-7ED1-7F4A-B1B7-A44CE5C74AFA}"/>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302061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DFA7-A9A0-2040-8784-53ADE6A1D15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395DB5-2BAF-4A4B-A059-58325F6BF59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B4254-E7CE-9F4B-8933-FFA5A3B6613F}"/>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5" name="Footer Placeholder 4">
            <a:extLst>
              <a:ext uri="{FF2B5EF4-FFF2-40B4-BE49-F238E27FC236}">
                <a16:creationId xmlns:a16="http://schemas.microsoft.com/office/drawing/2014/main" id="{179093BA-82CC-B345-B486-FE5242DC9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0505C-E216-F14D-A723-BAE5D06535B0}"/>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229170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27311-D3E1-B64F-ADE7-2D7B417C61B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A39A8D-2BD8-A146-8960-7B261B22EF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418AE6-2527-494F-A438-15319EF80BB0}"/>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5" name="Footer Placeholder 4">
            <a:extLst>
              <a:ext uri="{FF2B5EF4-FFF2-40B4-BE49-F238E27FC236}">
                <a16:creationId xmlns:a16="http://schemas.microsoft.com/office/drawing/2014/main" id="{6B552EFE-FE35-3F40-9E40-1A368B0A7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02B3D-2B46-4D48-B094-60B0E3EDF5AC}"/>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41181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CCF0-008F-F842-89BD-48C1F50AFD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A9BB7B-20E8-E547-B0ED-957D7676F5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406F10-6B29-9040-9384-442F70AC1BD4}"/>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5" name="Footer Placeholder 4">
            <a:extLst>
              <a:ext uri="{FF2B5EF4-FFF2-40B4-BE49-F238E27FC236}">
                <a16:creationId xmlns:a16="http://schemas.microsoft.com/office/drawing/2014/main" id="{BE366E82-242B-9642-AB48-1818D7085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D8F5A-2F36-FB47-8516-F79830DB4864}"/>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70942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6C5E-A6CF-0C4E-8E7B-35CDF7D772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FFC7ED-8F07-A74D-83F7-0EF631F01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4C85FB-C759-5347-93CD-34380CF319E3}"/>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5" name="Footer Placeholder 4">
            <a:extLst>
              <a:ext uri="{FF2B5EF4-FFF2-40B4-BE49-F238E27FC236}">
                <a16:creationId xmlns:a16="http://schemas.microsoft.com/office/drawing/2014/main" id="{3F7A4A69-A403-7847-9DD6-8BE226A64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11045-B74E-9646-89A6-3409E6ABF3D5}"/>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34936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6C57-F63A-D846-9FC2-2DDE022CB1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137714-3389-6B4E-8BD1-E52860E11D3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4DA0AC-BCE7-6E42-8877-684DC1716B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8FF696-0A17-B74C-9136-864F28AB91F0}"/>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6" name="Footer Placeholder 5">
            <a:extLst>
              <a:ext uri="{FF2B5EF4-FFF2-40B4-BE49-F238E27FC236}">
                <a16:creationId xmlns:a16="http://schemas.microsoft.com/office/drawing/2014/main" id="{173A7632-9333-8A48-82A3-89AFBE982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E8972-BBEE-2544-B59E-5E2584BF1607}"/>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45420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D473-EC3E-D247-8479-F2EB16F8E8A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11D653-1EBD-3E47-9F46-7D46785E3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7CFF509-3650-0943-ACBF-A8B31DD915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F68F389-5950-4D4B-9AE4-CA5B384B5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8472D0-DFEB-CD4F-907D-A40E9A388C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5484BB7-CE5A-934F-B1D6-3311B95C72ED}"/>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8" name="Footer Placeholder 7">
            <a:extLst>
              <a:ext uri="{FF2B5EF4-FFF2-40B4-BE49-F238E27FC236}">
                <a16:creationId xmlns:a16="http://schemas.microsoft.com/office/drawing/2014/main" id="{1BF5BEB2-9188-E24F-A97E-68CAD704C1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930C01-9D45-3D4D-924E-7E33ACEBC1AF}"/>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185694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AC93-64D1-2144-8ED0-5E66110A750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7B72E19-A657-EF41-86B5-87DF36E99DA2}"/>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4" name="Footer Placeholder 3">
            <a:extLst>
              <a:ext uri="{FF2B5EF4-FFF2-40B4-BE49-F238E27FC236}">
                <a16:creationId xmlns:a16="http://schemas.microsoft.com/office/drawing/2014/main" id="{6A745A1A-8DC7-9449-8CC0-AD2B2D9FA4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401BD-B968-1846-93E2-102ACFD4D739}"/>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170707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458A4-9223-F14C-89C3-E0CE158A8593}"/>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3" name="Footer Placeholder 2">
            <a:extLst>
              <a:ext uri="{FF2B5EF4-FFF2-40B4-BE49-F238E27FC236}">
                <a16:creationId xmlns:a16="http://schemas.microsoft.com/office/drawing/2014/main" id="{A66B901C-1B6D-3C4B-95FA-6EA45AB597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BE538-36A0-8F4C-B53E-59A409D2E1BA}"/>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8918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C416-A723-FD4C-BA13-99027BA5C7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49C290-AD25-B24F-AF56-AE545370A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FBEFA4-F106-2040-A35B-F03F9C9C8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3A44A7-3569-6245-8BE2-521FFEDC74F1}"/>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6" name="Footer Placeholder 5">
            <a:extLst>
              <a:ext uri="{FF2B5EF4-FFF2-40B4-BE49-F238E27FC236}">
                <a16:creationId xmlns:a16="http://schemas.microsoft.com/office/drawing/2014/main" id="{8F46D2B8-DF59-C548-A72D-8569FF675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AD475-1CDD-C244-9A69-E23B328C1ABB}"/>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72805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06F5-E2F8-424F-AA28-95F2D2ED1D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527D901-ED98-FD49-B045-EA76E44C0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F561F7-2D33-7944-A6AC-F7B8CA7DB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A1AE97-9EE8-4E48-A79E-57BD7BF3AC03}"/>
              </a:ext>
            </a:extLst>
          </p:cNvPr>
          <p:cNvSpPr>
            <a:spLocks noGrp="1"/>
          </p:cNvSpPr>
          <p:nvPr>
            <p:ph type="dt" sz="half" idx="10"/>
          </p:nvPr>
        </p:nvSpPr>
        <p:spPr/>
        <p:txBody>
          <a:bodyPr/>
          <a:lstStyle/>
          <a:p>
            <a:fld id="{99FC1B40-968F-7845-93A6-3EF00D7466AC}" type="datetimeFigureOut">
              <a:rPr lang="en-US" smtClean="0"/>
              <a:t>1/7/22</a:t>
            </a:fld>
            <a:endParaRPr lang="en-US"/>
          </a:p>
        </p:txBody>
      </p:sp>
      <p:sp>
        <p:nvSpPr>
          <p:cNvPr id="6" name="Footer Placeholder 5">
            <a:extLst>
              <a:ext uri="{FF2B5EF4-FFF2-40B4-BE49-F238E27FC236}">
                <a16:creationId xmlns:a16="http://schemas.microsoft.com/office/drawing/2014/main" id="{27843C33-1B36-354D-A42A-4BB8DAAA5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52F69-F213-0E46-BD12-7F5B2C8A5761}"/>
              </a:ext>
            </a:extLst>
          </p:cNvPr>
          <p:cNvSpPr>
            <a:spLocks noGrp="1"/>
          </p:cNvSpPr>
          <p:nvPr>
            <p:ph type="sldNum" sz="quarter" idx="12"/>
          </p:nvPr>
        </p:nvSpPr>
        <p:spPr/>
        <p:txBody>
          <a:bodyPr/>
          <a:lstStyle/>
          <a:p>
            <a:fld id="{50FE0FB0-1053-2940-A4C3-6F9F94AEDD5F}" type="slidenum">
              <a:rPr lang="en-US" smtClean="0"/>
              <a:t>‹#›</a:t>
            </a:fld>
            <a:endParaRPr lang="en-US"/>
          </a:p>
        </p:txBody>
      </p:sp>
    </p:spTree>
    <p:extLst>
      <p:ext uri="{BB962C8B-B14F-4D97-AF65-F5344CB8AC3E}">
        <p14:creationId xmlns:p14="http://schemas.microsoft.com/office/powerpoint/2010/main" val="270789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7AED83-82D6-9A42-9B93-F45EE4F81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AA70EE-A059-5741-A9AB-ED3E6EF4E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CDF0EF-604C-BA45-A8EC-87220D47F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C1B40-968F-7845-93A6-3EF00D7466AC}" type="datetimeFigureOut">
              <a:rPr lang="en-US" smtClean="0"/>
              <a:t>1/7/22</a:t>
            </a:fld>
            <a:endParaRPr lang="en-US"/>
          </a:p>
        </p:txBody>
      </p:sp>
      <p:sp>
        <p:nvSpPr>
          <p:cNvPr id="5" name="Footer Placeholder 4">
            <a:extLst>
              <a:ext uri="{FF2B5EF4-FFF2-40B4-BE49-F238E27FC236}">
                <a16:creationId xmlns:a16="http://schemas.microsoft.com/office/drawing/2014/main" id="{BBB9FBA5-9B89-9241-A821-DABFE3C9A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447F3B-63FE-A842-A83D-D5E826B54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E0FB0-1053-2940-A4C3-6F9F94AEDD5F}" type="slidenum">
              <a:rPr lang="en-US" smtClean="0"/>
              <a:t>‹#›</a:t>
            </a:fld>
            <a:endParaRPr lang="en-US"/>
          </a:p>
        </p:txBody>
      </p:sp>
    </p:spTree>
    <p:extLst>
      <p:ext uri="{BB962C8B-B14F-4D97-AF65-F5344CB8AC3E}">
        <p14:creationId xmlns:p14="http://schemas.microsoft.com/office/powerpoint/2010/main" val="4260786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62394-6848-DA43-890E-B8B1467365A5}"/>
              </a:ext>
            </a:extLst>
          </p:cNvPr>
          <p:cNvSpPr txBox="1"/>
          <p:nvPr/>
        </p:nvSpPr>
        <p:spPr>
          <a:xfrm>
            <a:off x="7029920" y="551289"/>
            <a:ext cx="4648557" cy="5755422"/>
          </a:xfrm>
          <a:prstGeom prst="rect">
            <a:avLst/>
          </a:prstGeom>
          <a:noFill/>
        </p:spPr>
        <p:txBody>
          <a:bodyPr wrap="square" rtlCol="0">
            <a:spAutoFit/>
          </a:bodyPr>
          <a:lstStyle/>
          <a:p>
            <a:pPr algn="just"/>
            <a:r>
              <a:rPr lang="en-US" sz="2400" b="1" dirty="0"/>
              <a:t>INDEPENDENT SAGE</a:t>
            </a:r>
          </a:p>
          <a:p>
            <a:pPr algn="just"/>
            <a:endParaRPr lang="en-US" sz="2400" b="1" dirty="0"/>
          </a:p>
          <a:p>
            <a:r>
              <a:rPr lang="en-US" sz="2400" b="1" dirty="0"/>
              <a:t>COVID PROTECTION AND SUPPORT STRATEGY</a:t>
            </a:r>
          </a:p>
          <a:p>
            <a:r>
              <a:rPr lang="en-US" sz="2400" b="1" dirty="0"/>
              <a:t>JANUARY 2022</a:t>
            </a:r>
            <a:endParaRPr lang="en-US" sz="2400" dirty="0"/>
          </a:p>
          <a:p>
            <a:pPr algn="just"/>
            <a:endParaRPr lang="en-US" sz="2400" dirty="0"/>
          </a:p>
          <a:p>
            <a:pPr algn="just"/>
            <a:r>
              <a:rPr lang="en-US" sz="1400" dirty="0"/>
              <a:t>Omicron may be less likely to lead to severe consequences for an individual, but, with 1 in 15 people in England being infected in the last week of 2021, the sheer volume of cases will have very severe consequences for the NHS and society more widely.</a:t>
            </a:r>
          </a:p>
          <a:p>
            <a:pPr algn="just"/>
            <a:endParaRPr lang="en-US" sz="1400" dirty="0"/>
          </a:p>
          <a:p>
            <a:pPr algn="just"/>
            <a:r>
              <a:rPr lang="en-US" sz="1400" dirty="0"/>
              <a:t>The Government refuses to go beyond its ‘Plan B’ in response, arguing that it does not want to bring in ‘restrictions’ or ‘lockdown’ the public. However, this ignores the fact that the measures we need now are less a matter of restriction than providing the communications, protections and support necessary to reduce infections and shorten the crisis we now face.</a:t>
            </a:r>
          </a:p>
          <a:p>
            <a:pPr algn="just"/>
            <a:endParaRPr lang="en-US" sz="1400" dirty="0"/>
          </a:p>
          <a:p>
            <a:pPr algn="just"/>
            <a:r>
              <a:rPr lang="en-US" sz="1400" dirty="0"/>
              <a:t>We present some of the key elements in such a ‘protection and support’ strategy.</a:t>
            </a:r>
            <a:endParaRPr lang="en-US" sz="2000" dirty="0"/>
          </a:p>
        </p:txBody>
      </p:sp>
      <p:pic>
        <p:nvPicPr>
          <p:cNvPr id="3" name="Picture 2" descr="Shape&#10;&#10;Description automatically generated">
            <a:extLst>
              <a:ext uri="{FF2B5EF4-FFF2-40B4-BE49-F238E27FC236}">
                <a16:creationId xmlns:a16="http://schemas.microsoft.com/office/drawing/2014/main" id="{28EC991F-5091-944F-9D87-E6A4ACA7C3DE}"/>
              </a:ext>
            </a:extLst>
          </p:cNvPr>
          <p:cNvPicPr>
            <a:picLocks noChangeAspect="1"/>
          </p:cNvPicPr>
          <p:nvPr/>
        </p:nvPicPr>
        <p:blipFill rotWithShape="1">
          <a:blip r:embed="rId2"/>
          <a:srcRect l="4180" t="2440" r="8031" b="435"/>
          <a:stretch/>
        </p:blipFill>
        <p:spPr>
          <a:xfrm>
            <a:off x="0" y="0"/>
            <a:ext cx="6232841" cy="6858000"/>
          </a:xfrm>
          <a:prstGeom prst="rect">
            <a:avLst/>
          </a:prstGeom>
        </p:spPr>
      </p:pic>
    </p:spTree>
    <p:extLst>
      <p:ext uri="{BB962C8B-B14F-4D97-AF65-F5344CB8AC3E}">
        <p14:creationId xmlns:p14="http://schemas.microsoft.com/office/powerpoint/2010/main" val="326461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62394-6848-DA43-890E-B8B1467365A5}"/>
              </a:ext>
            </a:extLst>
          </p:cNvPr>
          <p:cNvSpPr txBox="1"/>
          <p:nvPr/>
        </p:nvSpPr>
        <p:spPr>
          <a:xfrm>
            <a:off x="470095" y="496144"/>
            <a:ext cx="4648557" cy="6432530"/>
          </a:xfrm>
          <a:prstGeom prst="rect">
            <a:avLst/>
          </a:prstGeom>
          <a:noFill/>
        </p:spPr>
        <p:txBody>
          <a:bodyPr wrap="square" rtlCol="0">
            <a:spAutoFit/>
          </a:bodyPr>
          <a:lstStyle/>
          <a:p>
            <a:pPr algn="just"/>
            <a:r>
              <a:rPr lang="en-US" sz="2400" b="1" dirty="0"/>
              <a:t>COMMUNICATION</a:t>
            </a:r>
          </a:p>
          <a:p>
            <a:pPr algn="just"/>
            <a:endParaRPr lang="en-US" sz="2400" b="1" dirty="0"/>
          </a:p>
          <a:p>
            <a:pPr algn="just"/>
            <a:r>
              <a:rPr lang="en-US" dirty="0"/>
              <a:t>Provide clear and consistent information concerning the risks posed by COVID, with emphasis on the communal nature of the risk and the communal impact of our </a:t>
            </a:r>
            <a:r>
              <a:rPr lang="en-US" dirty="0" err="1"/>
              <a:t>behaviours</a:t>
            </a:r>
            <a:r>
              <a:rPr lang="en-US" dirty="0"/>
              <a:t>.</a:t>
            </a:r>
          </a:p>
          <a:p>
            <a:pPr algn="just"/>
            <a:endParaRPr lang="en-US" dirty="0"/>
          </a:p>
          <a:p>
            <a:pPr algn="just"/>
            <a:r>
              <a:rPr lang="en-US" dirty="0"/>
              <a:t>Revise the list of symptoms of COVID to reflect those associated with Omicron (runny nose, headache, fatigue, sneezing and sore throat) and encourage people with these symptoms to isolate and get tested.</a:t>
            </a:r>
          </a:p>
          <a:p>
            <a:pPr algn="just"/>
            <a:endParaRPr lang="en-US" dirty="0"/>
          </a:p>
          <a:p>
            <a:pPr algn="just"/>
            <a:r>
              <a:rPr lang="en-US" dirty="0"/>
              <a:t>Ensure that the airborne nature of COVID is clearly communicated, with an emphasis on masks and good indoor air quality as the main protections.</a:t>
            </a:r>
          </a:p>
          <a:p>
            <a:pPr algn="just"/>
            <a:endParaRPr lang="en-US" dirty="0"/>
          </a:p>
          <a:p>
            <a:pPr algn="just"/>
            <a:r>
              <a:rPr lang="en-US" dirty="0"/>
              <a:t>Stress the need to reduce the number of unnecessary social contacts to </a:t>
            </a:r>
            <a:r>
              <a:rPr lang="en-US" dirty="0" err="1"/>
              <a:t>minimise</a:t>
            </a:r>
            <a:r>
              <a:rPr lang="en-US" dirty="0"/>
              <a:t> spread.</a:t>
            </a:r>
          </a:p>
          <a:p>
            <a:pPr algn="just"/>
            <a:endParaRPr lang="en-US" dirty="0"/>
          </a:p>
          <a:p>
            <a:pPr algn="just"/>
            <a:endParaRPr lang="en-US" sz="2000" dirty="0"/>
          </a:p>
        </p:txBody>
      </p:sp>
      <p:pic>
        <p:nvPicPr>
          <p:cNvPr id="5" name="Picture 4" descr="A picture containing person, dark, wave, night sky&#10;&#10;Description automatically generated">
            <a:extLst>
              <a:ext uri="{FF2B5EF4-FFF2-40B4-BE49-F238E27FC236}">
                <a16:creationId xmlns:a16="http://schemas.microsoft.com/office/drawing/2014/main" id="{F9250768-120E-754D-86C4-7973898C9782}"/>
              </a:ext>
            </a:extLst>
          </p:cNvPr>
          <p:cNvPicPr>
            <a:picLocks/>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9718" t="-261"/>
          <a:stretch/>
        </p:blipFill>
        <p:spPr>
          <a:xfrm flipH="1">
            <a:off x="5640000" y="0"/>
            <a:ext cx="6552000" cy="6858000"/>
          </a:xfrm>
          <a:prstGeom prst="rect">
            <a:avLst/>
          </a:prstGeom>
        </p:spPr>
      </p:pic>
    </p:spTree>
    <p:extLst>
      <p:ext uri="{BB962C8B-B14F-4D97-AF65-F5344CB8AC3E}">
        <p14:creationId xmlns:p14="http://schemas.microsoft.com/office/powerpoint/2010/main" val="237154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62394-6848-DA43-890E-B8B1467365A5}"/>
              </a:ext>
            </a:extLst>
          </p:cNvPr>
          <p:cNvSpPr txBox="1"/>
          <p:nvPr/>
        </p:nvSpPr>
        <p:spPr>
          <a:xfrm>
            <a:off x="5326300" y="291601"/>
            <a:ext cx="6511473" cy="6986528"/>
          </a:xfrm>
          <a:prstGeom prst="rect">
            <a:avLst/>
          </a:prstGeom>
          <a:noFill/>
        </p:spPr>
        <p:txBody>
          <a:bodyPr wrap="square" rtlCol="0">
            <a:spAutoFit/>
          </a:bodyPr>
          <a:lstStyle/>
          <a:p>
            <a:pPr algn="just"/>
            <a:r>
              <a:rPr lang="en-US" sz="2400" b="1" dirty="0"/>
              <a:t>PROTECTION</a:t>
            </a:r>
          </a:p>
          <a:p>
            <a:pPr algn="just"/>
            <a:endParaRPr lang="en-US" sz="2400" b="1" dirty="0"/>
          </a:p>
          <a:p>
            <a:pPr algn="just"/>
            <a:r>
              <a:rPr lang="en-US" dirty="0"/>
              <a:t>Promote work from home where possible until the end of February</a:t>
            </a:r>
          </a:p>
          <a:p>
            <a:pPr algn="just"/>
            <a:endParaRPr lang="en-US" dirty="0"/>
          </a:p>
          <a:p>
            <a:pPr algn="just"/>
            <a:r>
              <a:rPr lang="en-US" dirty="0"/>
              <a:t>Urge Universities and Colleges to move teaching online where possible until the end of February</a:t>
            </a:r>
          </a:p>
          <a:p>
            <a:pPr algn="just"/>
            <a:endParaRPr lang="en-US" dirty="0"/>
          </a:p>
          <a:p>
            <a:pPr algn="just"/>
            <a:r>
              <a:rPr lang="en-US" dirty="0"/>
              <a:t>Provide CO2 monitors and ensure ventilation/filtration in all school classrooms and all indoor public venues</a:t>
            </a:r>
          </a:p>
          <a:p>
            <a:pPr algn="just"/>
            <a:endParaRPr lang="en-US" dirty="0"/>
          </a:p>
          <a:p>
            <a:pPr algn="just"/>
            <a:r>
              <a:rPr lang="en-US" dirty="0"/>
              <a:t>Require high quality masks (FFP2 minimum) in indoor public places, with free provision to all who qualify for free prescriptions</a:t>
            </a:r>
          </a:p>
          <a:p>
            <a:pPr algn="just"/>
            <a:endParaRPr lang="en-US" dirty="0"/>
          </a:p>
          <a:p>
            <a:pPr algn="just"/>
            <a:r>
              <a:rPr lang="en-US" dirty="0"/>
              <a:t>Ensure adequate supply of LFD tests and stress the importance of self-testing before contact with others outside the home.</a:t>
            </a:r>
          </a:p>
          <a:p>
            <a:pPr algn="just"/>
            <a:endParaRPr lang="en-US" dirty="0"/>
          </a:p>
          <a:p>
            <a:pPr algn="just"/>
            <a:r>
              <a:rPr lang="en-US" dirty="0"/>
              <a:t>Increase vaccination through community engagement, easy accessibility and paid time off, as well as urgent consideration of extension to under 12s</a:t>
            </a:r>
          </a:p>
          <a:p>
            <a:pPr algn="just"/>
            <a:endParaRPr lang="en-US" dirty="0"/>
          </a:p>
          <a:p>
            <a:pPr algn="just"/>
            <a:r>
              <a:rPr lang="en-US" dirty="0"/>
              <a:t>Enable global production and distribution of vaccines as necessary for our long-term protection</a:t>
            </a:r>
          </a:p>
          <a:p>
            <a:pPr algn="just"/>
            <a:endParaRPr lang="en-US" sz="2000" dirty="0"/>
          </a:p>
          <a:p>
            <a:pPr algn="just"/>
            <a:endParaRPr lang="en-US" sz="2000" dirty="0"/>
          </a:p>
        </p:txBody>
      </p:sp>
      <p:pic>
        <p:nvPicPr>
          <p:cNvPr id="3" name="Picture 2">
            <a:extLst>
              <a:ext uri="{FF2B5EF4-FFF2-40B4-BE49-F238E27FC236}">
                <a16:creationId xmlns:a16="http://schemas.microsoft.com/office/drawing/2014/main" id="{AC4789C2-603A-1D4F-A450-ACFC4B01824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20000"/>
                    </a14:imgEffect>
                  </a14:imgLayer>
                </a14:imgProps>
              </a:ext>
            </a:extLst>
          </a:blip>
          <a:srcRect t="1243" b="2665"/>
          <a:stretch/>
        </p:blipFill>
        <p:spPr>
          <a:xfrm>
            <a:off x="0" y="0"/>
            <a:ext cx="4871205" cy="6858000"/>
          </a:xfrm>
          <a:prstGeom prst="rect">
            <a:avLst/>
          </a:prstGeom>
        </p:spPr>
      </p:pic>
    </p:spTree>
    <p:extLst>
      <p:ext uri="{BB962C8B-B14F-4D97-AF65-F5344CB8AC3E}">
        <p14:creationId xmlns:p14="http://schemas.microsoft.com/office/powerpoint/2010/main" val="52429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62394-6848-DA43-890E-B8B1467365A5}"/>
              </a:ext>
            </a:extLst>
          </p:cNvPr>
          <p:cNvSpPr txBox="1"/>
          <p:nvPr/>
        </p:nvSpPr>
        <p:spPr>
          <a:xfrm>
            <a:off x="291191" y="795131"/>
            <a:ext cx="4916914" cy="5909310"/>
          </a:xfrm>
          <a:prstGeom prst="rect">
            <a:avLst/>
          </a:prstGeom>
          <a:noFill/>
        </p:spPr>
        <p:txBody>
          <a:bodyPr wrap="square" rtlCol="0">
            <a:spAutoFit/>
          </a:bodyPr>
          <a:lstStyle/>
          <a:p>
            <a:pPr algn="just"/>
            <a:r>
              <a:rPr lang="en-US" sz="2400" b="1" dirty="0"/>
              <a:t>SUPPORT</a:t>
            </a:r>
          </a:p>
          <a:p>
            <a:pPr algn="just"/>
            <a:endParaRPr lang="en-US" sz="2400" b="1" dirty="0"/>
          </a:p>
          <a:p>
            <a:pPr algn="just"/>
            <a:r>
              <a:rPr lang="en-US" dirty="0"/>
              <a:t>Provide full ‘wrap-around’ support to all people required to isolate, and adequate sick pay for those who are unwell with COVID</a:t>
            </a:r>
          </a:p>
          <a:p>
            <a:pPr algn="just"/>
            <a:endParaRPr lang="en-US" dirty="0"/>
          </a:p>
          <a:p>
            <a:pPr algn="just"/>
            <a:r>
              <a:rPr lang="en-US" dirty="0"/>
              <a:t>Provide free digital connectivity for all and ensure availability of laptops for every student and school pupil </a:t>
            </a:r>
          </a:p>
          <a:p>
            <a:pPr algn="just"/>
            <a:endParaRPr lang="en-US" dirty="0"/>
          </a:p>
          <a:p>
            <a:pPr algn="just"/>
            <a:r>
              <a:rPr lang="en-US" dirty="0"/>
              <a:t>Institute a comprehensive package of support for businesses experiencing effects of reduced economic activity due to surging COVID cases and work from home measures.</a:t>
            </a:r>
          </a:p>
          <a:p>
            <a:pPr algn="just"/>
            <a:endParaRPr lang="en-US" dirty="0"/>
          </a:p>
          <a:p>
            <a:pPr algn="just"/>
            <a:r>
              <a:rPr lang="en-US" dirty="0"/>
              <a:t>Establish grants to businesses and other venues to monitor and improve air quality</a:t>
            </a:r>
          </a:p>
          <a:p>
            <a:pPr algn="just"/>
            <a:endParaRPr lang="en-US" sz="2000" dirty="0"/>
          </a:p>
          <a:p>
            <a:pPr algn="just"/>
            <a:endParaRPr lang="en-US" sz="2000" dirty="0"/>
          </a:p>
          <a:p>
            <a:pPr algn="just"/>
            <a:endParaRPr lang="en-US" sz="2000" dirty="0"/>
          </a:p>
        </p:txBody>
      </p:sp>
      <p:pic>
        <p:nvPicPr>
          <p:cNvPr id="7" name="Picture 6" descr="Text&#10;&#10;Description automatically generated with medium confidence">
            <a:extLst>
              <a:ext uri="{FF2B5EF4-FFF2-40B4-BE49-F238E27FC236}">
                <a16:creationId xmlns:a16="http://schemas.microsoft.com/office/drawing/2014/main" id="{B4D919F7-F502-344D-831B-2343842BAA22}"/>
              </a:ext>
            </a:extLst>
          </p:cNvPr>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rcRect l="3676" r="11576"/>
          <a:stretch/>
        </p:blipFill>
        <p:spPr>
          <a:xfrm>
            <a:off x="6059557" y="0"/>
            <a:ext cx="6132443" cy="6858000"/>
          </a:xfrm>
          <a:prstGeom prst="rect">
            <a:avLst/>
          </a:prstGeom>
        </p:spPr>
      </p:pic>
    </p:spTree>
    <p:extLst>
      <p:ext uri="{BB962C8B-B14F-4D97-AF65-F5344CB8AC3E}">
        <p14:creationId xmlns:p14="http://schemas.microsoft.com/office/powerpoint/2010/main" val="233071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TotalTime>
  <Words>459</Words>
  <Application>Microsoft Macintosh PowerPoint</Application>
  <PresentationFormat>Widescreen</PresentationFormat>
  <Paragraphs>44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Reicher</dc:creator>
  <cp:lastModifiedBy>Stephen Reicher</cp:lastModifiedBy>
  <cp:revision>15</cp:revision>
  <dcterms:created xsi:type="dcterms:W3CDTF">2021-02-05T10:25:53Z</dcterms:created>
  <dcterms:modified xsi:type="dcterms:W3CDTF">2022-01-07T11:52:01Z</dcterms:modified>
</cp:coreProperties>
</file>